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4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2C2E-8EF1-4AF8-A5FA-316B3AF588F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A172-7339-4BFA-A0AC-F7EF1C1B27E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2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Osnovna šema šasije: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85800" y="1828800"/>
            <a:ext cx="7772400" cy="407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600199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Spajanje uzdužnih i poprečnih nosača:</a:t>
            </a:r>
          </a:p>
          <a:p>
            <a:pPr>
              <a:buNone/>
            </a:pPr>
            <a:r>
              <a:rPr lang="sr-Latn-CS" dirty="0" smtClean="0"/>
              <a:t>- U ravni.</a:t>
            </a:r>
          </a:p>
          <a:p>
            <a:pPr>
              <a:buNone/>
            </a:pPr>
            <a:r>
              <a:rPr lang="sr-Latn-CS" dirty="0" smtClean="0"/>
              <a:t>- Spoj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sr-Latn-CS" dirty="0" smtClean="0"/>
              <a:t>“češalj”.</a:t>
            </a:r>
            <a:endParaRPr lang="sr-Latn-C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3400" y="3048000"/>
            <a:ext cx="8001000" cy="2057400"/>
            <a:chOff x="533400" y="3048000"/>
            <a:chExt cx="8001000" cy="2057400"/>
          </a:xfrm>
        </p:grpSpPr>
        <p:sp>
          <p:nvSpPr>
            <p:cNvPr id="4" name="Round Same Side Corner Rectangle 3"/>
            <p:cNvSpPr/>
            <p:nvPr/>
          </p:nvSpPr>
          <p:spPr>
            <a:xfrm rot="16200000">
              <a:off x="7048500" y="3162300"/>
              <a:ext cx="1295400" cy="1676400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43800" y="3200400"/>
              <a:ext cx="9906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43800" y="4648200"/>
              <a:ext cx="9906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6200000">
              <a:off x="4152899" y="3086099"/>
              <a:ext cx="1600200" cy="1828801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6200000">
              <a:off x="4381500" y="3162301"/>
              <a:ext cx="1295400" cy="1676400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048000"/>
              <a:ext cx="990600" cy="205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4876800" y="3276600"/>
              <a:ext cx="152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876006" y="4723606"/>
              <a:ext cx="152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33400" y="3200400"/>
              <a:ext cx="1828801" cy="1600200"/>
              <a:chOff x="1295399" y="3200400"/>
              <a:chExt cx="1828801" cy="1600200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 rot="16200000">
                <a:off x="1409700" y="3086099"/>
                <a:ext cx="1600200" cy="1828801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rot="16200000">
                <a:off x="1638300" y="3162300"/>
                <a:ext cx="1295400" cy="1676400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2133600" y="46482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2133601" y="32004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8" name="Equal 17"/>
            <p:cNvSpPr/>
            <p:nvPr/>
          </p:nvSpPr>
          <p:spPr>
            <a:xfrm>
              <a:off x="2667000" y="3657600"/>
              <a:ext cx="990600" cy="609600"/>
            </a:xfrm>
            <a:prstGeom prst="mathEqua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>
                <a:solidFill>
                  <a:schemeClr val="tx1"/>
                </a:solidFill>
              </a:endParaRPr>
            </a:p>
          </p:txBody>
        </p:sp>
        <p:sp>
          <p:nvSpPr>
            <p:cNvPr id="19" name="Plus 18"/>
            <p:cNvSpPr/>
            <p:nvPr/>
          </p:nvSpPr>
          <p:spPr>
            <a:xfrm>
              <a:off x="5638800" y="3733800"/>
              <a:ext cx="533400" cy="457200"/>
            </a:xfrm>
            <a:prstGeom prst="mathPl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Spajanje nosača različitih visina: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799"/>
            <a:ext cx="7772400" cy="40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467600" cy="594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Spajanje nosača istih visina (+,X-spoj):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pPr lvl="7">
              <a:buNone/>
            </a:pPr>
            <a:r>
              <a:rPr lang="sr-Latn-CS" dirty="0" smtClean="0"/>
              <a:t>        ili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666299" y="1175942"/>
            <a:ext cx="3817611" cy="487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066798" y="2209800"/>
            <a:ext cx="2590802" cy="2590801"/>
            <a:chOff x="304799" y="2438400"/>
            <a:chExt cx="2590802" cy="2590801"/>
          </a:xfrm>
        </p:grpSpPr>
        <p:sp>
          <p:nvSpPr>
            <p:cNvPr id="5" name="Pentagon 4"/>
            <p:cNvSpPr/>
            <p:nvPr/>
          </p:nvSpPr>
          <p:spPr>
            <a:xfrm>
              <a:off x="304800" y="3429000"/>
              <a:ext cx="1295400" cy="609600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Pentagon 5"/>
            <p:cNvSpPr/>
            <p:nvPr/>
          </p:nvSpPr>
          <p:spPr>
            <a:xfrm rot="16200000">
              <a:off x="952500" y="4076700"/>
              <a:ext cx="1295400" cy="609600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7" name="Pentagon 6"/>
            <p:cNvSpPr/>
            <p:nvPr/>
          </p:nvSpPr>
          <p:spPr>
            <a:xfrm rot="5400000">
              <a:off x="952500" y="2781300"/>
              <a:ext cx="1295400" cy="609600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Pentagon 7"/>
            <p:cNvSpPr/>
            <p:nvPr/>
          </p:nvSpPr>
          <p:spPr>
            <a:xfrm rot="10800000">
              <a:off x="1600201" y="3429000"/>
              <a:ext cx="1295400" cy="609600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 flipH="1">
              <a:off x="304799" y="3808411"/>
              <a:ext cx="259080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H="1">
              <a:off x="304800" y="3657600"/>
              <a:ext cx="259080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>
              <a:off x="229394" y="3733007"/>
              <a:ext cx="259080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381794" y="3733007"/>
              <a:ext cx="259080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Triangle 14"/>
            <p:cNvSpPr/>
            <p:nvPr/>
          </p:nvSpPr>
          <p:spPr>
            <a:xfrm>
              <a:off x="1905000" y="3124200"/>
              <a:ext cx="304800" cy="30480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990600" y="3124200"/>
              <a:ext cx="304800" cy="30480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990600" y="4038600"/>
              <a:ext cx="304800" cy="30480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1905000" y="4038600"/>
              <a:ext cx="304800" cy="30480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Spajanje L-profila u ugaoni spoj: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333896" y="1429263"/>
            <a:ext cx="6647016" cy="44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Spajanje </a:t>
            </a:r>
            <a:r>
              <a:rPr lang="en-US" dirty="0" smtClean="0"/>
              <a:t>L</a:t>
            </a:r>
            <a:r>
              <a:rPr lang="sr-Latn-CS" dirty="0" smtClean="0"/>
              <a:t> i T profila u T-spojeve:</a:t>
            </a:r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487084" y="1577887"/>
            <a:ext cx="6215095" cy="4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Izrada zavarenih okvira:</a:t>
            </a:r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2682" y="980881"/>
            <a:ext cx="4503475" cy="465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35052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1-graničnik</a:t>
            </a:r>
          </a:p>
          <a:p>
            <a:r>
              <a:rPr lang="sr-Latn-CS" sz="2800" dirty="0" smtClean="0"/>
              <a:t>2-pneumatska stega</a:t>
            </a:r>
          </a:p>
          <a:p>
            <a:r>
              <a:rPr lang="sr-Latn-CS" sz="2800" dirty="0" smtClean="0"/>
              <a:t>3-platforma za montažu</a:t>
            </a:r>
            <a:endParaRPr lang="sr-Latn-C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14400"/>
            <a:ext cx="2743200" cy="16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Izrada zavarenih rešetkastih konstrukcija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Rešetkaste konstrukcije su opterećene na savijanje, kao i nosači.</a:t>
            </a:r>
          </a:p>
          <a:p>
            <a:r>
              <a:rPr lang="sr-Latn-CS" dirty="0" smtClean="0"/>
              <a:t>U odnosu na nosače koriste se kod većih raspona – za takve namene, ekonomičnije su od nosača.</a:t>
            </a:r>
          </a:p>
          <a:p>
            <a:r>
              <a:rPr lang="sr-Latn-CS" dirty="0" smtClean="0"/>
              <a:t>Koriste se kod: krovnih konstrukcija (najčešće), mostova (danas u manjoj meri),...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524000"/>
            <a:ext cx="24384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CS" sz="2800" dirty="0" smtClean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r>
              <a:rPr lang="sr-Latn-CS" sz="2800" dirty="0" smtClean="0"/>
              <a:t>Krovne reš.</a:t>
            </a:r>
          </a:p>
          <a:p>
            <a:pPr marL="0" indent="0">
              <a:buNone/>
            </a:pPr>
            <a:r>
              <a:rPr lang="sr-Latn-CS" sz="2800" dirty="0" smtClean="0"/>
              <a:t>konstrukcije: l=1,5-3 m, h/L=1/10-1/14</a:t>
            </a:r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 smtClean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r>
              <a:rPr lang="sr-Latn-CS" sz="2800" dirty="0" smtClean="0"/>
              <a:t>Kranska reš. </a:t>
            </a:r>
            <a:r>
              <a:rPr lang="en-US" sz="2800" dirty="0" smtClean="0"/>
              <a:t>k</a:t>
            </a:r>
            <a:r>
              <a:rPr lang="sr-Latn-CS" sz="2800" dirty="0" smtClean="0"/>
              <a:t>onstrukcija:</a:t>
            </a:r>
          </a:p>
          <a:p>
            <a:pPr marL="0" indent="0">
              <a:buNone/>
            </a:pPr>
            <a:r>
              <a:rPr lang="sr-Latn-CS" sz="2800" dirty="0" smtClean="0"/>
              <a:t>l=1,5-2,5 m,</a:t>
            </a:r>
          </a:p>
          <a:p>
            <a:pPr marL="0" indent="0">
              <a:buNone/>
            </a:pPr>
            <a:r>
              <a:rPr lang="sr-Latn-CS" sz="2800" dirty="0" smtClean="0"/>
              <a:t>h/L=1/12-1/18</a:t>
            </a:r>
            <a:endParaRPr lang="sr-Latn-C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15837" y="1201726"/>
            <a:ext cx="6774354" cy="51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3200" dirty="0" smtClean="0"/>
              <a:t>Osnovne vrste rešetkastih konstrukcija:</a:t>
            </a:r>
            <a:endParaRPr lang="sr-Latn-C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stubova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r-Latn-CS" dirty="0" smtClean="0"/>
              <a:t>Stubovi su vertikalno postavljeni elementi konstrukcije koji su pretežno opterećeni na pritisak.</a:t>
            </a:r>
          </a:p>
          <a:p>
            <a:r>
              <a:rPr lang="sr-Latn-CS" dirty="0" smtClean="0"/>
              <a:t>Poprečni presek treba da izdrži pritisak i da se suprotstave izvijanju. </a:t>
            </a:r>
          </a:p>
          <a:p>
            <a:r>
              <a:rPr lang="sr-Latn-CS" dirty="0" smtClean="0"/>
              <a:t>Visok moment inercije u obe ravni.</a:t>
            </a:r>
          </a:p>
          <a:p>
            <a:r>
              <a:rPr lang="sr-Latn-CS" dirty="0" smtClean="0"/>
              <a:t>Neprovar je dozvoljen jer stubovi nisu dinamički opterećeni, ali je sigurnije da se postigne provar.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Štapovi opterećeni na zatezanje:</a:t>
            </a:r>
            <a:endParaRPr lang="sr-Latn-C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885753" y="1332845"/>
            <a:ext cx="7383756" cy="49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Štapovi opterećeni na pritisak:</a:t>
            </a:r>
            <a:endParaRPr lang="sr-Latn-C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1024769" y="1595950"/>
            <a:ext cx="6944636" cy="45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Čvorovi rešetkastih konstrukcija:</a:t>
            </a:r>
            <a:endParaRPr lang="sr-Latn-C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316376" y="1072139"/>
            <a:ext cx="6265662" cy="56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494478" y="255267"/>
            <a:ext cx="5976864" cy="6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556314" y="335657"/>
            <a:ext cx="6219951" cy="632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92353" y="134180"/>
            <a:ext cx="5562600" cy="655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Sučeoni spojevi štapova:</a:t>
            </a:r>
            <a:endParaRPr lang="sr-Latn-C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495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>
              <a:buNone/>
            </a:pPr>
            <a:r>
              <a:rPr lang="sr-Latn-CS" dirty="0" smtClean="0"/>
              <a:t>Hvala na pažnji !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3429000" cy="5668963"/>
          </a:xfrm>
        </p:spPr>
        <p:txBody>
          <a:bodyPr/>
          <a:lstStyle/>
          <a:p>
            <a:r>
              <a:rPr lang="sr-Latn-CS" dirty="0" smtClean="0"/>
              <a:t>Zavareni stubovi: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/>
              <a:t>*jeftinija alternativa je toplo valjani I-profil, ali je zavareni lakši [kg/m] jer se koriste hladno valjani profili (</a:t>
            </a:r>
            <a:r>
              <a:rPr lang="en-US" dirty="0" smtClean="0"/>
              <a:t>f</a:t>
            </a:r>
            <a:r>
              <a:rPr lang="sr-Latn-CS" dirty="0" smtClean="0"/>
              <a:t>lahovi).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484534" y="914400"/>
            <a:ext cx="5202266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828800" y="19050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Rešetkasti zavareni stubovi: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1" y="1828800"/>
            <a:ext cx="900858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sr-Latn-CS" dirty="0" smtClean="0"/>
              <a:t>Izrada spajanjem valjanih profila pločicama zbog povećanja momenta inercije.</a:t>
            </a:r>
          </a:p>
          <a:p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410200" cy="55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Nastavljanje zavarenih stubova: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/>
              <a:t>                 sučeoni spojevi         ugaoni spojevi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446022" y="2312818"/>
            <a:ext cx="5883028" cy="43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sr-Latn-CS" dirty="0" smtClean="0"/>
              <a:t>Osnova i glava </a:t>
            </a:r>
          </a:p>
          <a:p>
            <a:pPr>
              <a:buNone/>
            </a:pPr>
            <a:r>
              <a:rPr lang="sr-Latn-CS" dirty="0"/>
              <a:t> </a:t>
            </a:r>
            <a:r>
              <a:rPr lang="sr-Latn-CS" dirty="0" smtClean="0"/>
              <a:t>   zavarenih stubova: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4382035" y="150292"/>
            <a:ext cx="3691839" cy="66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Izrada zavarenih stubova – po istom postupku kao i izrada zavarenih nosača.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okvira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Zavareni okviri se koriste za šasije: kamiona, prikolica, dizalica, nekih automobila (terenskih), vagona...</a:t>
            </a:r>
          </a:p>
          <a:p>
            <a:r>
              <a:rPr lang="sr-Latn-CS" dirty="0" smtClean="0"/>
              <a:t>Vrlo je važna otpornost na dinamičko opterećenje (zamor).</a:t>
            </a:r>
          </a:p>
          <a:p>
            <a:r>
              <a:rPr lang="sr-Latn-CS" dirty="0" smtClean="0"/>
              <a:t>Koriste se hladno deformisani profili.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339</Words>
  <Application>Microsoft Office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PROJEKTOVANJE TEHNOLOGIJE ZAVARIVANJA</vt:lpstr>
      <vt:lpstr>Izrada zavarenih stubova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Izrada zavarenih okvira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Izrada zavarenih rešetkastih konstrukcija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tehnoogije zavarivanja</dc:title>
  <dc:creator>Korisnik</dc:creator>
  <cp:lastModifiedBy>Sebastian Baloš</cp:lastModifiedBy>
  <cp:revision>27</cp:revision>
  <dcterms:created xsi:type="dcterms:W3CDTF">2012-11-08T18:49:33Z</dcterms:created>
  <dcterms:modified xsi:type="dcterms:W3CDTF">2015-09-16T08:43:02Z</dcterms:modified>
</cp:coreProperties>
</file>